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396" r:id="rId2"/>
    <p:sldId id="397" r:id="rId3"/>
    <p:sldId id="408" r:id="rId4"/>
    <p:sldId id="436" r:id="rId5"/>
    <p:sldId id="437" r:id="rId6"/>
    <p:sldId id="438" r:id="rId7"/>
    <p:sldId id="448" r:id="rId8"/>
    <p:sldId id="439" r:id="rId9"/>
    <p:sldId id="440" r:id="rId10"/>
    <p:sldId id="441" r:id="rId11"/>
    <p:sldId id="445" r:id="rId12"/>
    <p:sldId id="446" r:id="rId13"/>
    <p:sldId id="447" r:id="rId14"/>
    <p:sldId id="442" r:id="rId15"/>
    <p:sldId id="443" r:id="rId16"/>
    <p:sldId id="444" r:id="rId17"/>
    <p:sldId id="449" r:id="rId18"/>
    <p:sldId id="451" r:id="rId19"/>
    <p:sldId id="453" r:id="rId20"/>
    <p:sldId id="454" r:id="rId21"/>
    <p:sldId id="455" r:id="rId22"/>
    <p:sldId id="456" r:id="rId23"/>
    <p:sldId id="411" r:id="rId24"/>
    <p:sldId id="412" r:id="rId25"/>
  </p:sldIdLst>
  <p:sldSz cx="9144000" cy="6858000" type="screen4x3"/>
  <p:notesSz cx="6858000" cy="9144000"/>
  <p:custDataLst>
    <p:tags r:id="rId2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660" autoAdjust="0"/>
    <p:restoredTop sz="89647" autoAdjust="0"/>
  </p:normalViewPr>
  <p:slideViewPr>
    <p:cSldViewPr>
      <p:cViewPr varScale="1">
        <p:scale>
          <a:sx n="59" d="100"/>
          <a:sy n="59" d="100"/>
        </p:scale>
        <p:origin x="1410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2" d="100"/>
        <a:sy n="82" d="100"/>
      </p:scale>
      <p:origin x="0" y="-318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F25F6-E1EF-4065-8525-42EDEBD9BD22}" type="datetimeFigureOut">
              <a:rPr lang="en-US" smtClean="0"/>
              <a:pPr/>
              <a:t>8/14/2016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E1DFD8-B619-4FFF-B366-BDCC98D081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6905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48B3DE-E9CD-4720-84B6-E24D30E64DE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459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752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9289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2422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8/14/2016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146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1677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326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7020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56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093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108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3583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505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2728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8/14/2016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7569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8/14/2016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169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8/14/2016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395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8/14/2016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57197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hyperlink" Target="http://creativecommons.org/licenses/by-nc/4.0/" TargetMode="External"/><Relationship Id="rId4" Type="http://schemas.openxmlformats.org/officeDocument/2006/relationships/image" Target="../media/image1.im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Why Recursive Functions Halt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“Bootcamp”</a:t>
            </a:r>
          </a:p>
          <a:p>
            <a:r>
              <a:rPr lang="en-US" dirty="0"/>
              <a:t>Lesson 4.6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4" name="TextBox 3"/>
          <p:cNvSpPr txBox="1"/>
          <p:nvPr>
            <p:custDataLst>
              <p:tags r:id="rId1"/>
            </p:custDataLst>
          </p:nvPr>
        </p:nvSpPr>
        <p:spPr>
          <a:xfrm>
            <a:off x="0" y="7112000"/>
            <a:ext cx="9144000" cy="64633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/>
              <a:t>TexPoint fonts used in EMF. </a:t>
            </a:r>
          </a:p>
          <a:p>
            <a:r>
              <a:rPr lang="en-US"/>
              <a:t>Read the TexPoint manual before you delete this box.: </a:t>
            </a:r>
            <a:r>
              <a:rPr lang="en-US">
                <a:latin typeface="CMMI10"/>
              </a:rPr>
              <a:t>A</a:t>
            </a:r>
            <a:r>
              <a:rPr lang="en-US">
                <a:latin typeface="CMR10"/>
              </a:rPr>
              <a:t>A</a:t>
            </a:r>
            <a:r>
              <a:rPr lang="en-US">
                <a:latin typeface="CMSY10ORIG"/>
              </a:rPr>
              <a:t>A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11" name="Picture 10"/>
            <p:cNvPicPr>
              <a:picLocks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12" name="TextBox 11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2016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5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5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23367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one will also work for any non-negative integer x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every recursive call, the value of the first argument decreases, so eventually it reaches 0.</a:t>
            </a:r>
          </a:p>
          <a:p>
            <a:r>
              <a:rPr lang="en-US" dirty="0"/>
              <a:t>The value of x is a quantity that decreases at every recursive call.</a:t>
            </a:r>
          </a:p>
          <a:p>
            <a:r>
              <a:rPr lang="en-US" dirty="0"/>
              <a:t>So this example is consistent with our hypothesis.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036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look at 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/>
              <a:t>;; foo : NonNegReal -&gt; NonNegInt</a:t>
            </a:r>
          </a:p>
          <a:p>
            <a:r>
              <a:rPr lang="pt-BR" dirty="0"/>
              <a:t>(define (foo n)</a:t>
            </a:r>
          </a:p>
          <a:p>
            <a:r>
              <a:rPr lang="pt-BR" dirty="0"/>
              <a:t>  (cond</a:t>
            </a:r>
          </a:p>
          <a:p>
            <a:r>
              <a:rPr lang="pt-BR" dirty="0"/>
              <a:t>    [(zero? n) 0]</a:t>
            </a:r>
          </a:p>
          <a:p>
            <a:r>
              <a:rPr lang="pt-BR" dirty="0"/>
              <a:t>    [else (+ 1 (foo (* n 0.1)))]))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495800" y="4876800"/>
            <a:ext cx="3733800" cy="1295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is a silly function, so we won't write out the rest of the purpose statement.</a:t>
            </a:r>
          </a:p>
        </p:txBody>
      </p:sp>
    </p:spTree>
    <p:extLst>
      <p:ext uri="{BB962C8B-B14F-4D97-AF65-F5344CB8AC3E}">
        <p14:creationId xmlns:p14="http://schemas.microsoft.com/office/powerpoint/2010/main" val="12893760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(foo 3)</a:t>
            </a:r>
          </a:p>
          <a:p>
            <a:r>
              <a:rPr lang="en-US" dirty="0"/>
              <a:t>= (+ 1 (foo 0.3))</a:t>
            </a:r>
          </a:p>
          <a:p>
            <a:r>
              <a:rPr lang="en-US" dirty="0"/>
              <a:t>= (+ 1 (+ 1 (foo 0.03)))</a:t>
            </a:r>
          </a:p>
          <a:p>
            <a:r>
              <a:rPr lang="en-US" dirty="0"/>
              <a:t>= (+ 1 (+ 1 (+ 1 (foo 0.003))))</a:t>
            </a:r>
          </a:p>
          <a:p>
            <a:r>
              <a:rPr lang="en-US" dirty="0"/>
              <a:t>= ...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038600" y="4419600"/>
            <a:ext cx="4267200" cy="8382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Oops!  The argument is never equal to 0, so the function never halts.</a:t>
            </a:r>
          </a:p>
        </p:txBody>
      </p:sp>
    </p:spTree>
    <p:extLst>
      <p:ext uri="{BB962C8B-B14F-4D97-AF65-F5344CB8AC3E}">
        <p14:creationId xmlns:p14="http://schemas.microsoft.com/office/powerpoint/2010/main" val="633055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we can refine our hypothesis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can find a </a:t>
            </a:r>
            <a:r>
              <a:rPr lang="en-US" dirty="0">
                <a:solidFill>
                  <a:srgbClr val="FF0000"/>
                </a:solidFill>
              </a:rPr>
              <a:t>integer-valued</a:t>
            </a:r>
            <a:r>
              <a:rPr lang="en-US" dirty="0"/>
              <a:t> quantity that decreases at every recursive call to our function, then the function always halts.</a:t>
            </a:r>
          </a:p>
          <a:p>
            <a:endParaRPr lang="en-US" dirty="0"/>
          </a:p>
          <a:p>
            <a:r>
              <a:rPr lang="en-US" dirty="0"/>
              <a:t>All our examples are consistent with this hypothesis.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13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try another example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;; sum2 : </a:t>
            </a:r>
          </a:p>
          <a:p>
            <a:r>
              <a:rPr lang="en-US" dirty="0"/>
              <a:t>;;   </a:t>
            </a:r>
            <a:r>
              <a:rPr lang="en-US" dirty="0" err="1"/>
              <a:t>NonNegInt</a:t>
            </a:r>
            <a:r>
              <a:rPr lang="en-US" dirty="0"/>
              <a:t>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strike="sngStrike" dirty="0"/>
              <a:t>;; strategy: use template for</a:t>
            </a:r>
          </a:p>
          <a:p>
            <a:r>
              <a:rPr lang="en-US" strike="sngStrike" dirty="0"/>
              <a:t>;;   </a:t>
            </a:r>
            <a:r>
              <a:rPr lang="en-US" strike="sngStrike" dirty="0" err="1"/>
              <a:t>NonNegInt</a:t>
            </a:r>
            <a:r>
              <a:rPr lang="en-US" strike="sngStrike" dirty="0"/>
              <a:t> on x</a:t>
            </a:r>
          </a:p>
          <a:p>
            <a:r>
              <a:rPr lang="en-US" dirty="0"/>
              <a:t>(define (sum2 x y)</a:t>
            </a:r>
          </a:p>
          <a:p>
            <a:r>
              <a:rPr lang="en-US" dirty="0"/>
              <a:t> (cond</a:t>
            </a:r>
          </a:p>
          <a:p>
            <a:r>
              <a:rPr lang="en-US" dirty="0"/>
              <a:t>   [(zero? x) y]</a:t>
            </a:r>
          </a:p>
          <a:p>
            <a:r>
              <a:rPr lang="en-US" dirty="0"/>
              <a:t>   [else (+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 (sum2 (- x </a:t>
            </a:r>
            <a:r>
              <a:rPr lang="en-US" dirty="0">
                <a:solidFill>
                  <a:srgbClr val="FF0000"/>
                </a:solidFill>
              </a:rPr>
              <a:t>2</a:t>
            </a:r>
            <a:r>
              <a:rPr lang="en-US" dirty="0"/>
              <a:t>) y))])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5181600" y="3505200"/>
            <a:ext cx="3048000" cy="1447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What if we had used the template incorrectly, and written this program instead?</a:t>
            </a:r>
          </a:p>
        </p:txBody>
      </p:sp>
    </p:spTree>
    <p:extLst>
      <p:ext uri="{BB962C8B-B14F-4D97-AF65-F5344CB8AC3E}">
        <p14:creationId xmlns:p14="http://schemas.microsoft.com/office/powerpoint/2010/main" val="33409842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It still works for even 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4 3)</a:t>
            </a:r>
          </a:p>
          <a:p>
            <a:r>
              <a:rPr lang="en-US" dirty="0"/>
              <a:t>= (+ 2 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2 3))</a:t>
            </a:r>
          </a:p>
          <a:p>
            <a:r>
              <a:rPr lang="en-US" dirty="0"/>
              <a:t>= (+ 2 (+ 2 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0 3)))</a:t>
            </a:r>
          </a:p>
          <a:p>
            <a:r>
              <a:rPr lang="en-US" dirty="0"/>
              <a:t>= (+ 2 (+ 2 3))</a:t>
            </a:r>
          </a:p>
          <a:p>
            <a:r>
              <a:rPr lang="en-US" dirty="0"/>
              <a:t>= 7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8002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But watch what happens when x is odd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/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3 3)</a:t>
            </a:r>
          </a:p>
          <a:p>
            <a:r>
              <a:rPr lang="en-US" dirty="0"/>
              <a:t>= (+ 2 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1 3))</a:t>
            </a:r>
          </a:p>
          <a:p>
            <a:r>
              <a:rPr lang="en-US" dirty="0"/>
              <a:t>= (+ 2 (+ 2 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-1 3)))</a:t>
            </a:r>
          </a:p>
          <a:p>
            <a:r>
              <a:rPr lang="en-US" dirty="0"/>
              <a:t>= (+ 2 (+ 2 (+ 2 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-3 3))))</a:t>
            </a:r>
          </a:p>
          <a:p>
            <a:r>
              <a:rPr lang="en-US" dirty="0"/>
              <a:t>= (+ 2 (+ 2 (+ 2 (+ 2 (</a:t>
            </a:r>
            <a:r>
              <a:rPr lang="en-US" dirty="0">
                <a:solidFill>
                  <a:srgbClr val="FF0000"/>
                </a:solidFill>
              </a:rPr>
              <a:t>sum2</a:t>
            </a:r>
            <a:r>
              <a:rPr lang="en-US" dirty="0"/>
              <a:t> -5 3)))))</a:t>
            </a:r>
          </a:p>
          <a:p>
            <a:r>
              <a:rPr lang="en-US" dirty="0"/>
              <a:t>= ...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352800" y="4952999"/>
            <a:ext cx="4724400" cy="135572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dirty="0">
                <a:solidFill>
                  <a:schemeClr val="tx1"/>
                </a:solidFill>
              </a:rPr>
              <a:t>Oops!  The value of x went negative without being 0. This goes into an infinite loop! </a:t>
            </a:r>
          </a:p>
        </p:txBody>
      </p:sp>
    </p:spTree>
    <p:extLst>
      <p:ext uri="{BB962C8B-B14F-4D97-AF65-F5344CB8AC3E}">
        <p14:creationId xmlns:p14="http://schemas.microsoft.com/office/powerpoint/2010/main" val="36109309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let's refine our hypothesis again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Content Placeholder 5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Hypothesis: If we can find a </a:t>
                </a:r>
                <a:r>
                  <a:rPr lang="en-US" dirty="0">
                    <a:solidFill>
                      <a:srgbClr val="FF0000"/>
                    </a:solidFill>
                  </a:rPr>
                  <a:t>non-negative,</a:t>
                </a:r>
                <a:r>
                  <a:rPr lang="en-US" dirty="0"/>
                  <a:t> </a:t>
                </a:r>
                <a:r>
                  <a:rPr lang="en-US" dirty="0">
                    <a:solidFill>
                      <a:srgbClr val="FF0000"/>
                    </a:solidFill>
                  </a:rPr>
                  <a:t>integer-valued</a:t>
                </a:r>
                <a:r>
                  <a:rPr lang="en-US" dirty="0"/>
                  <a:t> quantity that decreases at every recursive call to our function, then the function always halts.</a:t>
                </a:r>
              </a:p>
              <a:p>
                <a:r>
                  <a:rPr lang="en-US" dirty="0"/>
                  <a:t>This statement is actually true.   If the value of our quantity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, then our function can't possibly recur more than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times: you can't decrease the value of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more than </a:t>
                </a:r>
                <a14:m>
                  <m:oMath xmlns:m="http://schemas.openxmlformats.org/officeDocument/2006/math">
                    <m:r>
                      <a:rPr lang="en-US" i="1" dirty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/>
                  <a:t> times without it becoming negative.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704" t="-2830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8051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Halting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Definition: a </a:t>
            </a:r>
            <a:r>
              <a:rPr lang="en-US" i="1" dirty="0"/>
              <a:t>halting measure </a:t>
            </a:r>
            <a:r>
              <a:rPr lang="en-US" dirty="0"/>
              <a:t>for a particular function is an integer-valued quantity that can't be less than zero, and which </a:t>
            </a:r>
            <a:r>
              <a:rPr lang="en-US" dirty="0">
                <a:solidFill>
                  <a:srgbClr val="FF0000"/>
                </a:solidFill>
              </a:rPr>
              <a:t>decreases</a:t>
            </a:r>
            <a:r>
              <a:rPr lang="en-US" dirty="0"/>
              <a:t> at each recursive call in that function.</a:t>
            </a:r>
          </a:p>
          <a:p>
            <a:r>
              <a:rPr lang="en-US" dirty="0"/>
              <a:t>This is something you have probably not seen before, so you'll need to pay careful attention.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83101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(length </a:t>
            </a:r>
            <a:r>
              <a:rPr lang="en-US" b="1" dirty="0" err="1"/>
              <a:t>lst</a:t>
            </a:r>
            <a:r>
              <a:rPr lang="en-US" b="1" dirty="0"/>
              <a:t>) </a:t>
            </a:r>
            <a:r>
              <a:rPr lang="en-US" dirty="0"/>
              <a:t>is a halting measure for </a:t>
            </a:r>
            <a:r>
              <a:rPr lang="en-US" b="1" dirty="0" err="1"/>
              <a:t>lon</a:t>
            </a:r>
            <a:r>
              <a:rPr lang="en-US" b="1" dirty="0"/>
              <a:t>-sum</a:t>
            </a:r>
            <a:endParaRPr lang="en-US" dirty="0"/>
          </a:p>
          <a:p>
            <a:r>
              <a:rPr lang="en-US" dirty="0"/>
              <a:t>the value of </a:t>
            </a:r>
            <a:r>
              <a:rPr lang="en-US" b="1" dirty="0"/>
              <a:t>x</a:t>
            </a:r>
            <a:r>
              <a:rPr lang="en-US" dirty="0"/>
              <a:t> is a halting measure for </a:t>
            </a:r>
            <a:r>
              <a:rPr lang="en-US" b="1" dirty="0"/>
              <a:t>sum</a:t>
            </a:r>
            <a:endParaRPr lang="en-US" dirty="0"/>
          </a:p>
          <a:p>
            <a:r>
              <a:rPr lang="en-US" dirty="0"/>
              <a:t>the value of </a:t>
            </a:r>
            <a:r>
              <a:rPr lang="en-US" b="1" dirty="0"/>
              <a:t>y</a:t>
            </a:r>
            <a:r>
              <a:rPr lang="en-US" dirty="0"/>
              <a:t> is a halting measure for </a:t>
            </a:r>
            <a:r>
              <a:rPr lang="en-US" b="1" dirty="0"/>
              <a:t>prod</a:t>
            </a:r>
            <a:r>
              <a:rPr lang="en-US" dirty="0"/>
              <a:t> (Lesson 4.4).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113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of our functions so far always terminated.</a:t>
            </a:r>
          </a:p>
          <a:p>
            <a:r>
              <a:rPr lang="en-US" dirty="0"/>
              <a:t>But recursive functions need not terminate!</a:t>
            </a:r>
          </a:p>
          <a:p>
            <a:r>
              <a:rPr lang="en-US" dirty="0"/>
              <a:t>In this lesson, we'll study a property that guarantees that a function always halts.</a:t>
            </a:r>
          </a:p>
          <a:p>
            <a:r>
              <a:rPr lang="en-US" dirty="0"/>
              <a:t>This property is called "having a halting measure"</a:t>
            </a:r>
          </a:p>
          <a:p>
            <a:r>
              <a:rPr lang="en-US" dirty="0"/>
              <a:t>We'll see how to document the halting measure for your function.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3349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 function may have more than one halting measure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following quantities are halting measures for </a:t>
            </a:r>
            <a:r>
              <a:rPr lang="en-US" b="1" dirty="0"/>
              <a:t>sum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value of </a:t>
            </a:r>
            <a:r>
              <a:rPr lang="en-US" b="1" dirty="0"/>
              <a:t>x</a:t>
            </a:r>
          </a:p>
          <a:p>
            <a:pPr lvl="1"/>
            <a:r>
              <a:rPr lang="en-US" dirty="0"/>
              <a:t>the value of x+4</a:t>
            </a:r>
          </a:p>
          <a:p>
            <a:pPr lvl="1"/>
            <a:r>
              <a:rPr lang="en-US" dirty="0"/>
              <a:t>the value of 2*x</a:t>
            </a:r>
          </a:p>
          <a:p>
            <a:r>
              <a:rPr lang="en-US" dirty="0"/>
              <a:t>The following quantities are </a:t>
            </a:r>
            <a:r>
              <a:rPr lang="en-US" i="1" dirty="0"/>
              <a:t>not</a:t>
            </a:r>
            <a:r>
              <a:rPr lang="en-US" dirty="0"/>
              <a:t> halting measures for </a:t>
            </a:r>
            <a:r>
              <a:rPr lang="en-US" b="1" dirty="0"/>
              <a:t>sum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the value of y</a:t>
            </a:r>
          </a:p>
          <a:p>
            <a:pPr lvl="1"/>
            <a:r>
              <a:rPr lang="en-US" dirty="0"/>
              <a:t>the value of -2*x</a:t>
            </a:r>
          </a:p>
          <a:p>
            <a:r>
              <a:rPr lang="en-US" dirty="0"/>
              <a:t>But usually there's one "obvious" halting measure, like the ones on the preceding slide.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2903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11362"/>
          </a:xfrm>
        </p:spPr>
        <p:txBody>
          <a:bodyPr>
            <a:normAutofit fontScale="90000"/>
          </a:bodyPr>
          <a:lstStyle/>
          <a:p>
            <a:r>
              <a:rPr lang="en-US" dirty="0"/>
              <a:t>Don't get confused: "Termination Argument" vs. "Termination Condition"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286000"/>
                <a:ext cx="8229600" cy="3840163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The "termination condition" is the condition under which the function halts immediately, </a:t>
                </a:r>
                <a:r>
                  <a:rPr lang="en-US" dirty="0" err="1"/>
                  <a:t>eg</a:t>
                </a:r>
                <a:r>
                  <a:rPr lang="en-US" dirty="0"/>
                  <a:t> "the function halts when x reaches 0"</a:t>
                </a:r>
              </a:p>
              <a:p>
                <a:r>
                  <a:rPr lang="en-US" dirty="0"/>
                  <a:t>The "termination argument" is an argument to show that the function always eventually reaches the termination condition.</a:t>
                </a:r>
              </a:p>
              <a:p>
                <a:r>
                  <a:rPr lang="en-US" dirty="0"/>
                  <a:t>The termination argument is your answer to the question: "Why is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〈</m:t>
                    </m:r>
                  </m:oMath>
                </a14:m>
                <a:r>
                  <a:rPr lang="en-US" dirty="0"/>
                  <a:t>the thing you claim is the halting measure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〉</m:t>
                    </m:r>
                  </m:oMath>
                </a14:m>
                <a:r>
                  <a:rPr lang="en-US" dirty="0"/>
                  <a:t> really a halting measure?"</a:t>
                </a: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286000"/>
                <a:ext cx="8229600" cy="3840163"/>
              </a:xfrm>
              <a:blipFill>
                <a:blip r:embed="rId2"/>
                <a:stretch>
                  <a:fillRect l="-1481" t="-4127" r="-15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316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Halting Measure is a new deliverable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We will ask you to specify a halting measure for every recursive function you write.</a:t>
            </a:r>
          </a:p>
          <a:p>
            <a:r>
              <a:rPr lang="en-US" dirty="0"/>
              <a:t>This is usually easy, </a:t>
            </a:r>
            <a:r>
              <a:rPr lang="en-US" dirty="0" err="1"/>
              <a:t>eg</a:t>
            </a:r>
            <a:r>
              <a:rPr lang="en-US" dirty="0"/>
              <a:t>: </a:t>
            </a:r>
          </a:p>
          <a:p>
            <a:pPr marL="400050" lvl="1" indent="0">
              <a:buNone/>
            </a:pPr>
            <a:r>
              <a:rPr lang="en-US" sz="2400" b="1" dirty="0">
                <a:latin typeface="Consolas" panose="020B0609020204030204" pitchFamily="49" charset="0"/>
              </a:rPr>
              <a:t>HALTING MEASURE: the length of </a:t>
            </a:r>
            <a:r>
              <a:rPr lang="en-US" sz="2400" b="1" dirty="0" err="1">
                <a:latin typeface="Consolas" panose="020B0609020204030204" pitchFamily="49" charset="0"/>
              </a:rPr>
              <a:t>lst</a:t>
            </a:r>
            <a:endParaRPr lang="en-US" sz="2400" b="1" dirty="0">
              <a:latin typeface="Consolas" panose="020B0609020204030204" pitchFamily="49" charset="0"/>
            </a:endParaRPr>
          </a:p>
          <a:p>
            <a:pPr marL="400050" lvl="1" indent="0">
              <a:buNone/>
            </a:pPr>
            <a:r>
              <a:rPr lang="en-US" sz="3200" dirty="0"/>
              <a:t>or the like. </a:t>
            </a:r>
          </a:p>
          <a:p>
            <a:pPr marL="457200" indent="-457200"/>
            <a:r>
              <a:rPr lang="en-US" dirty="0"/>
              <a:t>When you follow the template, it will almost always be a quantity associated with the template variable.</a:t>
            </a:r>
          </a:p>
          <a:p>
            <a:pPr marL="457200" indent="-457200"/>
            <a:r>
              <a:rPr lang="en-US" dirty="0"/>
              <a:t>The TA may ask you to explain why the thing you called the halting measure really is a halting measure for your function.</a:t>
            </a:r>
          </a:p>
          <a:p>
            <a:pPr marL="0" indent="0">
              <a:buNone/>
            </a:pPr>
            <a:r>
              <a:rPr lang="en-US" sz="2400" b="1" dirty="0"/>
              <a:t>    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9921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Identify the halting measure for functions that follow a template</a:t>
            </a:r>
          </a:p>
          <a:p>
            <a:pPr lvl="1"/>
            <a:r>
              <a:rPr lang="en-US" dirty="0"/>
              <a:t>Document the halting measure for such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19648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04-XXX in the Examples file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4.4++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334000" y="4724400"/>
            <a:ext cx="3048000" cy="914400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GPs: take some from Lesson 8.2, add some for lists.</a:t>
            </a:r>
          </a:p>
        </p:txBody>
      </p:sp>
    </p:spTree>
    <p:extLst>
      <p:ext uri="{BB962C8B-B14F-4D97-AF65-F5344CB8AC3E}">
        <p14:creationId xmlns:p14="http://schemas.microsoft.com/office/powerpoint/2010/main" val="25211559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Identify the halting measure for functions that follow a template</a:t>
            </a:r>
          </a:p>
          <a:p>
            <a:pPr lvl="1"/>
            <a:r>
              <a:rPr lang="en-US" dirty="0"/>
              <a:t>Document the halting measure for such functions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7011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Remember </a:t>
            </a:r>
            <a:r>
              <a:rPr lang="en-US" b="1" dirty="0" err="1"/>
              <a:t>lon</a:t>
            </a:r>
            <a:r>
              <a:rPr lang="en-US" b="1" dirty="0"/>
              <a:t>-sum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79453" y="1638173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: LON -&gt; Number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[(empty?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 0]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[else (+ (first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(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lon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-sum (rest </a:t>
            </a:r>
            <a:r>
              <a:rPr lang="en-US" sz="2000" b="1" dirty="0" err="1">
                <a:latin typeface="Consolas" pitchFamily="49" charset="0"/>
                <a:cs typeface="Consolas" pitchFamily="49" charset="0"/>
              </a:rPr>
              <a:t>lst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)))]))</a:t>
            </a: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56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Watch this work: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11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22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(cons 33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(</a:t>
            </a:r>
            <a:r>
              <a:rPr lang="en-US" sz="2400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lon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empty))))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(+ 33    0)))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(+ 22    33))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(+ 11  55)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= 66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492BD-6A9C-48FC-AC76-0B4FE11194A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6396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Clearly, this function will halt for any LON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Why?</a:t>
            </a:r>
          </a:p>
          <a:p>
            <a:r>
              <a:rPr lang="en-US" dirty="0"/>
              <a:t>Because at every step it works on a shorter and shorter list, so eventually it reaches </a:t>
            </a:r>
            <a:r>
              <a:rPr lang="en-US" b="1" dirty="0"/>
              <a:t>empty? </a:t>
            </a:r>
            <a:r>
              <a:rPr lang="en-US" dirty="0"/>
              <a:t>and the function halts.</a:t>
            </a:r>
          </a:p>
          <a:p>
            <a:r>
              <a:rPr lang="en-US" dirty="0"/>
              <a:t>In other words, </a:t>
            </a:r>
            <a:r>
              <a:rPr lang="en-US" b="1" dirty="0"/>
              <a:t>(length </a:t>
            </a:r>
            <a:r>
              <a:rPr lang="en-US" b="1" dirty="0" err="1"/>
              <a:t>lst</a:t>
            </a:r>
            <a:r>
              <a:rPr lang="en-US" b="1" dirty="0"/>
              <a:t>) </a:t>
            </a:r>
            <a:r>
              <a:rPr lang="en-US" dirty="0"/>
              <a:t>is a quantity that decreases at every recursive call.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0629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here's a hypothesis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we can find a quantity that decreases at every recursive call to our function, then the function always halts.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539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example: </a:t>
            </a:r>
            <a:r>
              <a:rPr lang="en-US" b="1" dirty="0"/>
              <a:t>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;; sum : </a:t>
            </a:r>
          </a:p>
          <a:p>
            <a:r>
              <a:rPr lang="en-US" dirty="0"/>
              <a:t>;;   </a:t>
            </a:r>
            <a:r>
              <a:rPr lang="en-US" dirty="0" err="1"/>
              <a:t>NonNegInt</a:t>
            </a:r>
            <a:r>
              <a:rPr lang="en-US" dirty="0"/>
              <a:t> </a:t>
            </a:r>
            <a:r>
              <a:rPr lang="en-US" dirty="0" err="1"/>
              <a:t>NonNegInt</a:t>
            </a:r>
            <a:r>
              <a:rPr lang="en-US" dirty="0"/>
              <a:t> -&gt; </a:t>
            </a:r>
            <a:r>
              <a:rPr lang="en-US" dirty="0" err="1"/>
              <a:t>NonNegInt</a:t>
            </a:r>
            <a:endParaRPr lang="en-US" dirty="0"/>
          </a:p>
          <a:p>
            <a:r>
              <a:rPr lang="en-US" dirty="0"/>
              <a:t>;; strategy: use template for</a:t>
            </a:r>
          </a:p>
          <a:p>
            <a:r>
              <a:rPr lang="en-US" dirty="0"/>
              <a:t>;;   </a:t>
            </a:r>
            <a:r>
              <a:rPr lang="en-US" dirty="0" err="1"/>
              <a:t>NonNegInt</a:t>
            </a:r>
            <a:r>
              <a:rPr lang="en-US" dirty="0"/>
              <a:t> on x</a:t>
            </a:r>
          </a:p>
          <a:p>
            <a:r>
              <a:rPr lang="en-US" dirty="0"/>
              <a:t>(define (sum x y)</a:t>
            </a:r>
          </a:p>
          <a:p>
            <a:r>
              <a:rPr lang="en-US" dirty="0"/>
              <a:t> (cond</a:t>
            </a:r>
          </a:p>
          <a:p>
            <a:r>
              <a:rPr lang="en-US" dirty="0"/>
              <a:t>   [(zero? x) y]</a:t>
            </a:r>
          </a:p>
          <a:p>
            <a:r>
              <a:rPr lang="en-US" dirty="0"/>
              <a:t>   [else (+ 1 (sum (- x 1) y))])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05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3 2)</a:t>
            </a:r>
          </a:p>
          <a:p>
            <a:r>
              <a:rPr lang="en-US" dirty="0"/>
              <a:t>= (+ 1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2 2))</a:t>
            </a:r>
          </a:p>
          <a:p>
            <a:r>
              <a:rPr lang="en-US" dirty="0"/>
              <a:t>= (+ 1 (+ 1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1 2)))</a:t>
            </a:r>
          </a:p>
          <a:p>
            <a:r>
              <a:rPr lang="en-US" dirty="0"/>
              <a:t>= (+ 1 (+ 1 (+ 1 (</a:t>
            </a:r>
            <a:r>
              <a:rPr lang="en-US" dirty="0">
                <a:solidFill>
                  <a:srgbClr val="FF0000"/>
                </a:solidFill>
              </a:rPr>
              <a:t>sum</a:t>
            </a:r>
            <a:r>
              <a:rPr lang="en-US" dirty="0"/>
              <a:t> 0 2))))</a:t>
            </a:r>
          </a:p>
          <a:p>
            <a:r>
              <a:rPr lang="en-US" dirty="0"/>
              <a:t>= (+ 1 (+ 1 (+ 1 2)))</a:t>
            </a:r>
          </a:p>
          <a:p>
            <a:r>
              <a:rPr lang="en-US" dirty="0"/>
              <a:t>= 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87143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1b57314f767b5f4f87daa7c958d3a7ee2c6f3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DDENFONTSHAPE" val="true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25400">
          <a:solidFill>
            <a:schemeClr val="tx1"/>
          </a:solidFill>
          <a:tailEnd type="stealth" w="lg" len="lg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7774</TotalTime>
  <Words>1315</Words>
  <Application>Microsoft Office PowerPoint</Application>
  <PresentationFormat>On-screen Show (4:3)</PresentationFormat>
  <Paragraphs>168</Paragraphs>
  <Slides>24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4" baseType="lpstr">
      <vt:lpstr>Arial</vt:lpstr>
      <vt:lpstr>Calibri</vt:lpstr>
      <vt:lpstr>Cambria Math</vt:lpstr>
      <vt:lpstr>CMMI10</vt:lpstr>
      <vt:lpstr>CMR10</vt:lpstr>
      <vt:lpstr>CMSY10ORIG</vt:lpstr>
      <vt:lpstr>Consolas</vt:lpstr>
      <vt:lpstr>Courier New</vt:lpstr>
      <vt:lpstr>Helvetica Neue</vt:lpstr>
      <vt:lpstr>1_Office Theme</vt:lpstr>
      <vt:lpstr>Why Recursive Functions Halt</vt:lpstr>
      <vt:lpstr>Introduction</vt:lpstr>
      <vt:lpstr>Learning Objectives</vt:lpstr>
      <vt:lpstr>Remember lon-sum</vt:lpstr>
      <vt:lpstr>Watch this work:</vt:lpstr>
      <vt:lpstr>Clearly, this function will halt for any LON </vt:lpstr>
      <vt:lpstr>So here's a hypothesis</vt:lpstr>
      <vt:lpstr>Another example: sum</vt:lpstr>
      <vt:lpstr>Example</vt:lpstr>
      <vt:lpstr>This one will also work for any non-negative integer x</vt:lpstr>
      <vt:lpstr>Let's look at another example</vt:lpstr>
      <vt:lpstr>PowerPoint Presentation</vt:lpstr>
      <vt:lpstr>So we can refine our hypothesis</vt:lpstr>
      <vt:lpstr>Let's try another example</vt:lpstr>
      <vt:lpstr>It still works for even x</vt:lpstr>
      <vt:lpstr>But watch what happens when x is odd</vt:lpstr>
      <vt:lpstr>So let's refine our hypothesis again</vt:lpstr>
      <vt:lpstr>Halting Measure</vt:lpstr>
      <vt:lpstr>Examples</vt:lpstr>
      <vt:lpstr>A function may have more than one halting measure</vt:lpstr>
      <vt:lpstr>Don't get confused: "Termination Argument" vs. "Termination Condition"</vt:lpstr>
      <vt:lpstr>The Halting Measure is a new deliverable</vt:lpstr>
      <vt:lpstr>Summary</vt:lpstr>
      <vt:lpstr>Next Steps</vt:lpstr>
    </vt:vector>
  </TitlesOfParts>
  <Company>Northeastern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Working with images and scenes</dc:title>
  <dc:creator>Mitchell Wand</dc:creator>
  <cp:lastModifiedBy>Mitchell Wand</cp:lastModifiedBy>
  <cp:revision>110</cp:revision>
  <dcterms:created xsi:type="dcterms:W3CDTF">2010-06-24T16:22:15Z</dcterms:created>
  <dcterms:modified xsi:type="dcterms:W3CDTF">2016-08-18T02:47:05Z</dcterms:modified>
</cp:coreProperties>
</file>